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57" r:id="rId4"/>
    <p:sldId id="258" r:id="rId5"/>
    <p:sldId id="276" r:id="rId6"/>
    <p:sldId id="277" r:id="rId7"/>
    <p:sldId id="278" r:id="rId8"/>
    <p:sldId id="279" r:id="rId9"/>
    <p:sldId id="280" r:id="rId10"/>
    <p:sldId id="281" r:id="rId11"/>
    <p:sldId id="260" r:id="rId12"/>
    <p:sldId id="261" r:id="rId13"/>
    <p:sldId id="275" r:id="rId14"/>
    <p:sldId id="262" r:id="rId15"/>
    <p:sldId id="263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5143500" type="screen16x9"/>
  <p:notesSz cx="9144000" cy="51435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9282" y="503825"/>
            <a:ext cx="486543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FFF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FFF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FFF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584" y="58788"/>
            <a:ext cx="856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FFF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7090" y="2333326"/>
            <a:ext cx="8209819" cy="254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gionline.org/sites/default/files/gcig_paper_no6.pdf" TargetMode="External"/><Relationship Id="rId2" Type="http://schemas.openxmlformats.org/officeDocument/2006/relationships/hyperlink" Target="https://bg.wikipedia.org/wiki/%D0%A2%D1%8A%D0%BC%D0%BD%D0%B0_%D0%BC%D1%80%D0%B5%D0%B6%D0%B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icada_330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1607" y="2162810"/>
            <a:ext cx="62807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95" dirty="0">
                <a:solidFill>
                  <a:srgbClr val="98FFF4"/>
                </a:solidFill>
                <a:latin typeface="Times New Roman"/>
                <a:cs typeface="Times New Roman"/>
              </a:rPr>
              <a:t>Dee</a:t>
            </a:r>
            <a:r>
              <a:rPr sz="5200" spc="-85" dirty="0">
                <a:solidFill>
                  <a:srgbClr val="98FFF4"/>
                </a:solidFill>
                <a:latin typeface="Times New Roman"/>
                <a:cs typeface="Times New Roman"/>
              </a:rPr>
              <a:t>p</a:t>
            </a:r>
            <a:r>
              <a:rPr sz="5200" spc="-145" dirty="0">
                <a:solidFill>
                  <a:srgbClr val="98FFF4"/>
                </a:solidFill>
                <a:latin typeface="Times New Roman"/>
                <a:cs typeface="Times New Roman"/>
              </a:rPr>
              <a:t> </a:t>
            </a:r>
            <a:r>
              <a:rPr lang="en-US" sz="5200" spc="120" dirty="0">
                <a:solidFill>
                  <a:srgbClr val="98FFF4"/>
                </a:solidFill>
                <a:latin typeface="Times New Roman"/>
                <a:cs typeface="Times New Roman"/>
              </a:rPr>
              <a:t>We</a:t>
            </a:r>
            <a:r>
              <a:rPr lang="en-US" sz="5200" spc="95" dirty="0">
                <a:solidFill>
                  <a:srgbClr val="98FFF4"/>
                </a:solidFill>
                <a:latin typeface="Times New Roman"/>
                <a:cs typeface="Times New Roman"/>
              </a:rPr>
              <a:t>b</a:t>
            </a:r>
            <a:r>
              <a:rPr lang="en-US" sz="5200" spc="-150" dirty="0">
                <a:solidFill>
                  <a:srgbClr val="98FFF4"/>
                </a:solidFill>
                <a:latin typeface="Times New Roman"/>
                <a:cs typeface="Times New Roman"/>
              </a:rPr>
              <a:t> </a:t>
            </a:r>
            <a:r>
              <a:rPr sz="5200" spc="-640" dirty="0">
                <a:solidFill>
                  <a:srgbClr val="98FFF4"/>
                </a:solidFill>
                <a:latin typeface="Times New Roman"/>
                <a:cs typeface="Times New Roman"/>
              </a:rPr>
              <a:t>&amp;</a:t>
            </a:r>
            <a:r>
              <a:rPr sz="5200" spc="-145" dirty="0">
                <a:solidFill>
                  <a:srgbClr val="98FFF4"/>
                </a:solidFill>
                <a:latin typeface="Times New Roman"/>
                <a:cs typeface="Times New Roman"/>
              </a:rPr>
              <a:t> </a:t>
            </a:r>
            <a:r>
              <a:rPr sz="5200" spc="-40" dirty="0">
                <a:solidFill>
                  <a:srgbClr val="98FFF4"/>
                </a:solidFill>
                <a:latin typeface="Times New Roman"/>
                <a:cs typeface="Times New Roman"/>
              </a:rPr>
              <a:t>Dar</a:t>
            </a:r>
            <a:r>
              <a:rPr sz="5200" spc="-35" dirty="0">
                <a:solidFill>
                  <a:srgbClr val="98FFF4"/>
                </a:solidFill>
                <a:latin typeface="Times New Roman"/>
                <a:cs typeface="Times New Roman"/>
              </a:rPr>
              <a:t>k</a:t>
            </a:r>
            <a:r>
              <a:rPr sz="5200" spc="-145" dirty="0">
                <a:solidFill>
                  <a:srgbClr val="98FFF4"/>
                </a:solidFill>
                <a:latin typeface="Times New Roman"/>
                <a:cs typeface="Times New Roman"/>
              </a:rPr>
              <a:t> </a:t>
            </a:r>
            <a:r>
              <a:rPr sz="5200" spc="114" dirty="0">
                <a:solidFill>
                  <a:srgbClr val="98FFF4"/>
                </a:solidFill>
                <a:latin typeface="Times New Roman"/>
                <a:cs typeface="Times New Roman"/>
              </a:rPr>
              <a:t>Web</a:t>
            </a:r>
            <a:endParaRPr sz="5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82F9DA-6A44-129F-E968-CEA7CBD3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590550"/>
            <a:ext cx="4427209" cy="861774"/>
          </a:xfrm>
        </p:spPr>
        <p:txBody>
          <a:bodyPr/>
          <a:lstStyle/>
          <a:p>
            <a:r>
              <a:rPr lang="bg-BG" dirty="0"/>
              <a:t>Слухове за нива 6</a:t>
            </a:r>
            <a:r>
              <a:rPr lang="en-US" dirty="0"/>
              <a:t>,7 </a:t>
            </a:r>
            <a:r>
              <a:rPr lang="bg-BG" dirty="0"/>
              <a:t>и 8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09FDC10-82D8-16C2-316F-84983F0BC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090" y="1733550"/>
            <a:ext cx="8372110" cy="1785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Предимно</a:t>
            </a:r>
            <a:r>
              <a:rPr lang="ru-RU" sz="1600" dirty="0"/>
              <a:t> </a:t>
            </a:r>
            <a:r>
              <a:rPr lang="ru-RU" sz="1600" dirty="0" err="1"/>
              <a:t>неща</a:t>
            </a:r>
            <a:r>
              <a:rPr lang="ru-RU" sz="1600" dirty="0"/>
              <a:t> на </a:t>
            </a:r>
            <a:r>
              <a:rPr lang="ru-RU" sz="1600" dirty="0" err="1"/>
              <a:t>теоретиците</a:t>
            </a:r>
            <a:r>
              <a:rPr lang="ru-RU" sz="1600" dirty="0"/>
              <a:t> на </a:t>
            </a:r>
            <a:r>
              <a:rPr lang="ru-RU" sz="1600" dirty="0" err="1"/>
              <a:t>конспирацията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Ниво</a:t>
            </a:r>
            <a:r>
              <a:rPr lang="ru-RU" sz="1600" dirty="0"/>
              <a:t> 6 е </a:t>
            </a:r>
            <a:r>
              <a:rPr lang="ru-RU" sz="1600" dirty="0" err="1"/>
              <a:t>защитна</a:t>
            </a:r>
            <a:r>
              <a:rPr lang="ru-RU" sz="1600" dirty="0"/>
              <a:t> стена, предназначена да </a:t>
            </a:r>
            <a:r>
              <a:rPr lang="ru-RU" sz="1600" dirty="0" err="1"/>
              <a:t>попречи</a:t>
            </a:r>
            <a:r>
              <a:rPr lang="ru-RU" sz="1600" dirty="0"/>
              <a:t> на </a:t>
            </a:r>
            <a:r>
              <a:rPr lang="ru-RU" sz="1600" dirty="0" err="1"/>
              <a:t>хората</a:t>
            </a:r>
            <a:r>
              <a:rPr lang="ru-RU" sz="1600" dirty="0"/>
              <a:t> да </a:t>
            </a:r>
            <a:r>
              <a:rPr lang="ru-RU" sz="1600" dirty="0" err="1"/>
              <a:t>продължат</a:t>
            </a:r>
            <a:r>
              <a:rPr lang="ru-RU" sz="1600" dirty="0"/>
              <a:t> </a:t>
            </a:r>
            <a:r>
              <a:rPr lang="ru-RU" sz="1600" dirty="0" err="1"/>
              <a:t>по-нататък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Ниво</a:t>
            </a:r>
            <a:r>
              <a:rPr lang="ru-RU" sz="1600" dirty="0"/>
              <a:t> 7 „</a:t>
            </a:r>
            <a:r>
              <a:rPr lang="ru-RU" sz="1600" dirty="0" err="1"/>
              <a:t>Мъглата</a:t>
            </a:r>
            <a:r>
              <a:rPr lang="ru-RU" sz="1600" dirty="0"/>
              <a:t>“ е </a:t>
            </a:r>
            <a:r>
              <a:rPr lang="ru-RU" sz="1600" dirty="0" err="1"/>
              <a:t>мястото</a:t>
            </a:r>
            <a:r>
              <a:rPr lang="ru-RU" sz="1600" dirty="0"/>
              <a:t>, </a:t>
            </a:r>
            <a:r>
              <a:rPr lang="ru-RU" sz="1600" dirty="0" err="1"/>
              <a:t>където</a:t>
            </a:r>
            <a:r>
              <a:rPr lang="ru-RU" sz="1600" dirty="0"/>
              <a:t> </a:t>
            </a:r>
            <a:r>
              <a:rPr lang="ru-RU" sz="1600" dirty="0" err="1"/>
              <a:t>различни</a:t>
            </a:r>
            <a:r>
              <a:rPr lang="ru-RU" sz="1600" dirty="0"/>
              <a:t> </a:t>
            </a:r>
            <a:r>
              <a:rPr lang="ru-RU" sz="1600" dirty="0" err="1"/>
              <a:t>силни</a:t>
            </a:r>
            <a:r>
              <a:rPr lang="ru-RU" sz="1600" dirty="0"/>
              <a:t> </a:t>
            </a:r>
            <a:r>
              <a:rPr lang="ru-RU" sz="1600" dirty="0" err="1"/>
              <a:t>играчи</a:t>
            </a:r>
            <a:r>
              <a:rPr lang="ru-RU" sz="1600" dirty="0"/>
              <a:t> от </a:t>
            </a:r>
            <a:r>
              <a:rPr lang="ru-RU" sz="1600" dirty="0" err="1"/>
              <a:t>цял</a:t>
            </a:r>
            <a:r>
              <a:rPr lang="ru-RU" sz="1600" dirty="0"/>
              <a:t> ​​свят се </a:t>
            </a:r>
            <a:r>
              <a:rPr lang="ru-RU" sz="1600" dirty="0" err="1"/>
              <a:t>борят</a:t>
            </a:r>
            <a:r>
              <a:rPr lang="ru-RU" sz="1600" dirty="0"/>
              <a:t> за </a:t>
            </a:r>
            <a:r>
              <a:rPr lang="ru-RU" sz="1600" dirty="0" err="1"/>
              <a:t>контрол</a:t>
            </a:r>
            <a:r>
              <a:rPr lang="ru-RU" sz="1600" dirty="0"/>
              <a:t> над </a:t>
            </a:r>
            <a:r>
              <a:rPr lang="ru-RU" sz="1600" dirty="0" err="1"/>
              <a:t>PrimArch</a:t>
            </a:r>
            <a:r>
              <a:rPr lang="ru-RU" sz="1600" dirty="0"/>
              <a:t>. </a:t>
            </a:r>
            <a:r>
              <a:rPr lang="ru-RU" sz="1600" dirty="0" err="1"/>
              <a:t>Казват</a:t>
            </a:r>
            <a:r>
              <a:rPr lang="ru-RU" sz="1600" dirty="0"/>
              <a:t>, че е много опасен, </a:t>
            </a:r>
            <a:r>
              <a:rPr lang="ru-RU" sz="1600" dirty="0" err="1"/>
              <a:t>пълен</a:t>
            </a:r>
            <a:r>
              <a:rPr lang="ru-RU" sz="1600" dirty="0"/>
              <a:t> с </a:t>
            </a:r>
            <a:r>
              <a:rPr lang="ru-RU" sz="1600" dirty="0" err="1"/>
              <a:t>вируси</a:t>
            </a:r>
            <a:r>
              <a:rPr lang="ru-RU" sz="1600" dirty="0"/>
              <a:t> и прочие.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Ниво</a:t>
            </a:r>
            <a:r>
              <a:rPr lang="ru-RU" sz="1600" dirty="0"/>
              <a:t> 8 се </a:t>
            </a:r>
            <a:r>
              <a:rPr lang="ru-RU" sz="1600" dirty="0" err="1"/>
              <a:t>нарича</a:t>
            </a:r>
            <a:r>
              <a:rPr lang="ru-RU" sz="1600" dirty="0"/>
              <a:t> </a:t>
            </a:r>
            <a:r>
              <a:rPr lang="ru-RU" sz="1600" dirty="0" err="1"/>
              <a:t>PrimArch</a:t>
            </a:r>
            <a:r>
              <a:rPr lang="ru-RU" sz="1600" dirty="0"/>
              <a:t> и се </a:t>
            </a:r>
            <a:r>
              <a:rPr lang="ru-RU" sz="1600" dirty="0" err="1"/>
              <a:t>твърди</a:t>
            </a:r>
            <a:r>
              <a:rPr lang="ru-RU" sz="1600" dirty="0"/>
              <a:t>, че се </a:t>
            </a:r>
            <a:r>
              <a:rPr lang="ru-RU" sz="1600" dirty="0" err="1"/>
              <a:t>контролира</a:t>
            </a:r>
            <a:r>
              <a:rPr lang="ru-RU" sz="1600" dirty="0"/>
              <a:t> от </a:t>
            </a:r>
            <a:r>
              <a:rPr lang="ru-RU" sz="1600" dirty="0" err="1"/>
              <a:t>изключително</a:t>
            </a:r>
            <a:r>
              <a:rPr lang="ru-RU" sz="1600" dirty="0"/>
              <a:t> мощен </a:t>
            </a:r>
            <a:r>
              <a:rPr lang="ru-RU" sz="1600" dirty="0" err="1"/>
              <a:t>изкуствен</a:t>
            </a:r>
            <a:r>
              <a:rPr lang="ru-RU" sz="1600" dirty="0"/>
              <a:t> </a:t>
            </a:r>
            <a:r>
              <a:rPr lang="ru-RU" sz="1600" dirty="0" err="1"/>
              <a:t>интелект</a:t>
            </a:r>
            <a:r>
              <a:rPr lang="ru-RU" sz="1600" dirty="0"/>
              <a:t>.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08556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3143" y="3943350"/>
            <a:ext cx="31403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>
                <a:solidFill>
                  <a:srgbClr val="00FFFF"/>
                </a:solidFill>
                <a:latin typeface="Arial MT"/>
                <a:cs typeface="Arial MT"/>
              </a:rPr>
              <a:t>Незаконни дейности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4631690"/>
            <a:chOff x="0" y="0"/>
            <a:chExt cx="9144000" cy="4631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074"/>
              <a:ext cx="3056460" cy="2329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0203" y="187627"/>
              <a:ext cx="3282940" cy="242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745" y="0"/>
              <a:ext cx="3721254" cy="25284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178" y="2503723"/>
              <a:ext cx="3570599" cy="21276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017" y="209550"/>
            <a:ext cx="6858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10" dirty="0"/>
              <a:t>Закупуване на незаконни артикули</a:t>
            </a:r>
            <a:r>
              <a:rPr lang="en-US" sz="2400" spc="-10" dirty="0"/>
              <a:t>/</a:t>
            </a:r>
            <a:r>
              <a:rPr lang="bg-BG" sz="2400" spc="-10" dirty="0"/>
              <a:t>субстанции</a:t>
            </a:r>
            <a:endParaRPr sz="2400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33699" y="777703"/>
            <a:ext cx="4109701" cy="4156247"/>
            <a:chOff x="233699" y="777703"/>
            <a:chExt cx="4315460" cy="4366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99" y="777703"/>
              <a:ext cx="3035276" cy="2059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925" y="2837500"/>
              <a:ext cx="2752224" cy="2305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15000" y="1809750"/>
            <a:ext cx="37084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bg-BG" sz="1400" dirty="0">
                <a:solidFill>
                  <a:srgbClr val="F9F9F9"/>
                </a:solidFill>
                <a:latin typeface="Arial MT"/>
                <a:cs typeface="Arial MT"/>
              </a:rPr>
              <a:t>Транзакции за милиарди долари се извършват всяка година.</a:t>
            </a:r>
          </a:p>
          <a:p>
            <a:pPr marL="12065" marR="180975">
              <a:tabLst>
                <a:tab pos="347980" algn="l"/>
                <a:tab pos="349250" algn="l"/>
              </a:tabLst>
            </a:pPr>
            <a:endParaRPr lang="bg-BG" sz="1400" spc="-15" dirty="0">
              <a:solidFill>
                <a:srgbClr val="F9F9F9"/>
              </a:solidFill>
              <a:latin typeface="Arial MT"/>
              <a:cs typeface="Arial MT"/>
            </a:endParaRPr>
          </a:p>
          <a:p>
            <a:pPr marL="348615" marR="5080" indent="-336550">
              <a:buChar char="●"/>
              <a:tabLst>
                <a:tab pos="347980" algn="l"/>
                <a:tab pos="349250" algn="l"/>
              </a:tabLst>
            </a:pPr>
            <a:r>
              <a:rPr lang="bg-BG" sz="1400" spc="-5" dirty="0">
                <a:solidFill>
                  <a:srgbClr val="F9F9F9"/>
                </a:solidFill>
                <a:latin typeface="Arial MT"/>
                <a:cs typeface="Arial MT"/>
              </a:rPr>
              <a:t>Закупуването им става посредством криптовалути – най-често </a:t>
            </a:r>
            <a:r>
              <a:rPr lang="en-US" sz="1400" spc="-5" dirty="0">
                <a:solidFill>
                  <a:srgbClr val="F9F9F9"/>
                </a:solidFill>
                <a:latin typeface="Arial MT"/>
                <a:cs typeface="Arial MT"/>
              </a:rPr>
              <a:t>Bitcoin </a:t>
            </a:r>
            <a:r>
              <a:rPr lang="bg-BG" sz="1400" spc="-5" dirty="0">
                <a:solidFill>
                  <a:srgbClr val="F9F9F9"/>
                </a:solidFill>
                <a:latin typeface="Arial MT"/>
                <a:cs typeface="Arial MT"/>
              </a:rPr>
              <a:t>и </a:t>
            </a:r>
            <a:r>
              <a:rPr lang="en-US" sz="1400" spc="-5" dirty="0">
                <a:solidFill>
                  <a:srgbClr val="F9F9F9"/>
                </a:solidFill>
                <a:latin typeface="Arial MT"/>
                <a:cs typeface="Arial MT"/>
              </a:rPr>
              <a:t>Ethereum.</a:t>
            </a:r>
            <a:endParaRPr lang="en-US"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54A1C94-C6BB-703B-FC64-0AFC7641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55827"/>
            <a:ext cx="2504710" cy="369332"/>
          </a:xfrm>
        </p:spPr>
        <p:txBody>
          <a:bodyPr/>
          <a:lstStyle/>
          <a:p>
            <a:r>
              <a:rPr lang="en-US" sz="2400" dirty="0"/>
              <a:t>Silk Road</a:t>
            </a:r>
            <a:endParaRPr lang="bg-BG" sz="240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75DEAED-4095-20AA-4225-D5D260E02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7291" y="1817697"/>
            <a:ext cx="3266709" cy="15081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rgbClr val="F9F9F9"/>
                </a:solidFill>
                <a:latin typeface="Arial MT"/>
                <a:cs typeface="Arial MT"/>
              </a:rPr>
              <a:t>Създаден през февруари 2011 г от Рос </a:t>
            </a:r>
            <a:r>
              <a:rPr lang="bg-BG" sz="1400" dirty="0" err="1">
                <a:solidFill>
                  <a:srgbClr val="F9F9F9"/>
                </a:solidFill>
                <a:latin typeface="Arial MT"/>
                <a:cs typeface="Arial MT"/>
              </a:rPr>
              <a:t>Улбрихт</a:t>
            </a:r>
            <a:r>
              <a:rPr lang="bg-BG" sz="1400" dirty="0">
                <a:solidFill>
                  <a:srgbClr val="F9F9F9"/>
                </a:solidFill>
                <a:latin typeface="Arial MT"/>
                <a:cs typeface="Arial M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rgbClr val="F9F9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rgbClr val="F9F9F9"/>
                </a:solidFill>
                <a:latin typeface="Arial MT"/>
                <a:cs typeface="Arial MT"/>
              </a:rPr>
              <a:t>Използван за търговия на всякакви незаконни стоки.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rgbClr val="F9F9F9"/>
              </a:solidFill>
              <a:latin typeface="Arial MT"/>
              <a:cs typeface="Arial MT"/>
            </a:endParaRPr>
          </a:p>
          <a:p>
            <a:endParaRPr lang="bg-BG" sz="14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2673730-8195-96FA-B612-FF06EDF79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4" y="1184500"/>
            <a:ext cx="3447095" cy="1938991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C0027B4-E45C-6D72-69DE-74C1A326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84" y="3123491"/>
            <a:ext cx="3216816" cy="18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1" y="161061"/>
            <a:ext cx="3124200" cy="18387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9467" y="3531625"/>
            <a:ext cx="2434533" cy="16001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361168"/>
            <a:ext cx="84232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8853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/>
              <a:t>Измами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4044" y="2800350"/>
            <a:ext cx="2088514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bg-BG" sz="1400" dirty="0">
                <a:solidFill>
                  <a:srgbClr val="F9F9F9"/>
                </a:solidFill>
                <a:latin typeface="Arial MT"/>
                <a:cs typeface="Arial MT"/>
              </a:rPr>
              <a:t>Измами с кредитни карти.</a:t>
            </a:r>
          </a:p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endParaRPr sz="1400" dirty="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bg-BG" sz="1400" spc="-5" dirty="0">
                <a:solidFill>
                  <a:srgbClr val="F9F9F9"/>
                </a:solidFill>
                <a:latin typeface="Arial MT"/>
                <a:cs typeface="Arial MT"/>
              </a:rPr>
              <a:t>Измами с фалшиви документи.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53200" y="1225049"/>
            <a:ext cx="2129155" cy="13431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20447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Кражба на лична информация.</a:t>
            </a:r>
          </a:p>
          <a:p>
            <a:pPr marL="12065" marR="204470">
              <a:lnSpc>
                <a:spcPts val="1650"/>
              </a:lnSpc>
              <a:spcBef>
                <a:spcPts val="180"/>
              </a:spcBef>
              <a:tabLst>
                <a:tab pos="347980" algn="l"/>
                <a:tab pos="349250" algn="l"/>
              </a:tabLst>
            </a:pPr>
            <a:endParaRPr lang="en-US" sz="1400" dirty="0">
              <a:latin typeface="Arial MT"/>
              <a:cs typeface="Arial MT"/>
            </a:endParaRPr>
          </a:p>
          <a:p>
            <a:pPr marL="348615" marR="5080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Експлоатация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за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качване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на зловреден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софтуер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894" y="299513"/>
            <a:ext cx="58082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/>
              <a:t>Трафик на хора и търговия с органи</a:t>
            </a:r>
            <a:endParaRPr sz="2400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941726"/>
            <a:ext cx="4343400" cy="4187640"/>
            <a:chOff x="0" y="857700"/>
            <a:chExt cx="4469765" cy="4149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7700"/>
              <a:ext cx="1955996" cy="28575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75" y="3508999"/>
              <a:ext cx="3124199" cy="1497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1675" y="1526399"/>
              <a:ext cx="2787599" cy="20906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48400" y="1682179"/>
            <a:ext cx="2790190" cy="177914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Сайтове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включващи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експерименти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с хора.</a:t>
            </a:r>
          </a:p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endParaRPr lang="en-US" sz="1350" dirty="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Могат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бъдат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закупени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органи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endParaRPr sz="1450" dirty="0">
              <a:latin typeface="Arial MT"/>
              <a:cs typeface="Arial MT"/>
            </a:endParaRPr>
          </a:p>
          <a:p>
            <a:pPr marL="348615" marR="24193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Хората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могат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доброволно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продават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органите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си.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48110"/>
            <a:ext cx="1752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/>
              <a:t>Убийства</a:t>
            </a:r>
            <a:endParaRPr sz="2400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8300" y="709125"/>
            <a:ext cx="4008754" cy="3170555"/>
            <a:chOff x="458300" y="709125"/>
            <a:chExt cx="4008754" cy="3170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125" y="1771668"/>
              <a:ext cx="2920799" cy="2107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00" y="709125"/>
              <a:ext cx="2296199" cy="16802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42800" y="767925"/>
            <a:ext cx="37712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>
                <a:solidFill>
                  <a:srgbClr val="00FFFF"/>
                </a:solidFill>
                <a:latin typeface="Arial MT"/>
                <a:cs typeface="Arial MT"/>
              </a:rPr>
              <a:t>Терористична дейност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97494" y="1231794"/>
            <a:ext cx="3975100" cy="3912235"/>
            <a:chOff x="3897494" y="1231794"/>
            <a:chExt cx="3975100" cy="39122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7494" y="1231794"/>
              <a:ext cx="2810399" cy="1858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2675" y="3090000"/>
              <a:ext cx="3039899" cy="2053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8300" y="3760186"/>
            <a:ext cx="214518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Може да поръчате 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hitman (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наемен убиец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3968" y="1527512"/>
            <a:ext cx="1853564" cy="1535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Deep 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винаги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е бил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смятан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за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място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за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комуникация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между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терористични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групи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49" y="438150"/>
            <a:ext cx="54178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98FFF4"/>
                </a:solidFill>
              </a:rPr>
              <a:t>“</a:t>
            </a:r>
            <a:r>
              <a:rPr lang="bg-BG" sz="2400" spc="-5" dirty="0">
                <a:solidFill>
                  <a:srgbClr val="98FFF4"/>
                </a:solidFill>
              </a:rPr>
              <a:t>Подземни</a:t>
            </a:r>
            <a:r>
              <a:rPr lang="en-US" sz="2400" spc="-5" dirty="0">
                <a:solidFill>
                  <a:srgbClr val="98FFF4"/>
                </a:solidFill>
              </a:rPr>
              <a:t>”</a:t>
            </a:r>
            <a:r>
              <a:rPr lang="bg-BG" sz="2400" spc="-5" dirty="0">
                <a:solidFill>
                  <a:srgbClr val="98FFF4"/>
                </a:solidFill>
              </a:rPr>
              <a:t> журналисти</a:t>
            </a:r>
            <a:endParaRPr sz="2400" dirty="0">
              <a:solidFill>
                <a:srgbClr val="98FFF4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891" y="1276350"/>
            <a:ext cx="6813550" cy="1803699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Получаване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на информация за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събития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случващи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се в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други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страни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Изпращане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на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лични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съобщения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в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рамките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на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страната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Изтичане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на информация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относно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състоянията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на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други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места.</a:t>
            </a: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lang="bg-BG" sz="1600" dirty="0">
                <a:solidFill>
                  <a:srgbClr val="FFFFFF"/>
                </a:solidFill>
                <a:latin typeface="Arial MT"/>
                <a:cs typeface="Arial MT"/>
              </a:rPr>
              <a:t>Изтичане на класифицирана информация.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9424" y="1389851"/>
            <a:ext cx="2499995" cy="3739515"/>
            <a:chOff x="6644399" y="1404575"/>
            <a:chExt cx="2499995" cy="3739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399" y="3622000"/>
              <a:ext cx="2499599" cy="1521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099" y="4560675"/>
              <a:ext cx="582899" cy="582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61074" y="4560675"/>
              <a:ext cx="582930" cy="582930"/>
            </a:xfrm>
            <a:custGeom>
              <a:avLst/>
              <a:gdLst/>
              <a:ahLst/>
              <a:cxnLst/>
              <a:rect l="l" t="t" r="r" b="b"/>
              <a:pathLst>
                <a:path w="582929" h="582929">
                  <a:moveTo>
                    <a:pt x="0" y="582924"/>
                  </a:moveTo>
                  <a:lnTo>
                    <a:pt x="116584" y="116584"/>
                  </a:lnTo>
                  <a:lnTo>
                    <a:pt x="582924" y="0"/>
                  </a:lnTo>
                  <a:lnTo>
                    <a:pt x="0" y="58292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7874" y="1404575"/>
              <a:ext cx="1826099" cy="22172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49" y="438150"/>
            <a:ext cx="70097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Deep web </a:t>
            </a:r>
            <a:r>
              <a:rPr lang="bg-BG" sz="2400" spc="-5" dirty="0"/>
              <a:t>се използва от правителството</a:t>
            </a: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64886"/>
            <a:ext cx="8010525" cy="1417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През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август 2013 г. САЩ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прихванаха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съобщения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изпратени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между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висши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служители на Ал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Кайда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</a:p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Цел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били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американските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посолства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В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резултат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22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американски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посолства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бяха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затворени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в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Близкия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изток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и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Северна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Африка.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Съобщенията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са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изпратени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от анонимна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електронна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поща</a:t>
            </a:r>
            <a:r>
              <a:rPr lang="bg-BG" sz="16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ru-RU" sz="160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249" y="3208024"/>
            <a:ext cx="2830851" cy="1771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9114" y="3335619"/>
            <a:ext cx="2971800" cy="1771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125" y="539300"/>
            <a:ext cx="2258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CICADA</a:t>
            </a:r>
            <a:r>
              <a:rPr spc="-90" dirty="0"/>
              <a:t> </a:t>
            </a:r>
            <a:r>
              <a:rPr spc="-5" dirty="0"/>
              <a:t>3301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648" y="1222076"/>
            <a:ext cx="8436351" cy="312431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lang="bg-BG" sz="1600" spc="-5" dirty="0">
                <a:solidFill>
                  <a:srgbClr val="FFFFFF"/>
                </a:solidFill>
                <a:latin typeface="Arial MT"/>
                <a:cs typeface="Arial MT"/>
              </a:rPr>
              <a:t>Неизвестна организация</a:t>
            </a:r>
            <a:r>
              <a:rPr sz="1600" spc="-715" dirty="0">
                <a:latin typeface="Arial MT"/>
                <a:cs typeface="Arial MT"/>
              </a:rPr>
              <a:t>●</a:t>
            </a:r>
            <a:endParaRPr lang="bg-BG" sz="1600" spc="-715" dirty="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endParaRPr sz="1600" dirty="0">
              <a:latin typeface="Arial MT"/>
              <a:cs typeface="Arial MT"/>
            </a:endParaRPr>
          </a:p>
          <a:p>
            <a:pPr marL="379095" marR="33591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Някои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смятат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че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това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е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агенция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за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набиране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на персонал за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правителствени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или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дори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терористични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дейности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600" spc="-715" dirty="0">
                <a:latin typeface="Arial MT"/>
                <a:cs typeface="Arial MT"/>
              </a:rPr>
              <a:t>●</a:t>
            </a:r>
            <a:endParaRPr lang="bg-BG" sz="1600" spc="-715" dirty="0">
              <a:latin typeface="Arial MT"/>
              <a:cs typeface="Arial MT"/>
            </a:endParaRPr>
          </a:p>
          <a:p>
            <a:pPr marL="379095" marR="33591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endParaRPr sz="1600" dirty="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Появяват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се само 4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пъти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публикувайки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сложни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пъзели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за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решаване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Последният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на 5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януари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2016 г.</a:t>
            </a: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600" spc="-715" dirty="0">
                <a:latin typeface="Arial MT"/>
                <a:cs typeface="Arial MT"/>
              </a:rPr>
              <a:t>●</a:t>
            </a:r>
            <a:r>
              <a:rPr lang="bg-BG" sz="1600" spc="-715" dirty="0">
                <a:latin typeface="Arial MT"/>
                <a:cs typeface="Arial MT"/>
              </a:rPr>
              <a:t>...</a:t>
            </a:r>
            <a:endParaRPr sz="1600" dirty="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Знае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се само, че се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опитват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да намерят „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високо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интелигентни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индивиди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“.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spc="-715" dirty="0">
                <a:latin typeface="Arial MT"/>
                <a:cs typeface="Arial MT"/>
              </a:rPr>
              <a:t>●</a:t>
            </a:r>
            <a:endParaRPr sz="1600" dirty="0">
              <a:latin typeface="Arial MT"/>
              <a:cs typeface="Arial MT"/>
            </a:endParaRPr>
          </a:p>
          <a:p>
            <a:pPr marL="379095" marR="486409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Пъзелите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включват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музика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600" spc="-5" dirty="0" err="1">
                <a:solidFill>
                  <a:srgbClr val="FFFFFF"/>
                </a:solidFill>
                <a:latin typeface="Arial MT"/>
                <a:cs typeface="Arial MT"/>
              </a:rPr>
              <a:t>знаци</a:t>
            </a:r>
            <a:r>
              <a:rPr lang="ru-RU" sz="1600" spc="-5" dirty="0">
                <a:solidFill>
                  <a:srgbClr val="FFFFFF"/>
                </a:solidFill>
                <a:latin typeface="Arial MT"/>
                <a:cs typeface="Arial MT"/>
              </a:rPr>
              <a:t>, криптография, стеганография и др.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0"/>
            <a:ext cx="2971800" cy="1581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C60458-A302-7368-9B94-C5248F15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590550"/>
            <a:ext cx="3124200" cy="430887"/>
          </a:xfrm>
        </p:spPr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E2CE5B2-96C8-7078-0845-E81C3E358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513951"/>
            <a:ext cx="5486400" cy="3046988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bg-BG" spc="-5" dirty="0">
                <a:solidFill>
                  <a:srgbClr val="FFFFFF"/>
                </a:solidFill>
              </a:rPr>
              <a:t>Какво представляват</a:t>
            </a:r>
          </a:p>
          <a:p>
            <a:pPr marL="342900" indent="-342900" algn="l">
              <a:buFont typeface="+mj-lt"/>
              <a:buAutoNum type="arabicPeriod"/>
            </a:pPr>
            <a:r>
              <a:rPr lang="bg-BG" sz="1800" spc="-5" dirty="0">
                <a:solidFill>
                  <a:srgbClr val="FFFFFF"/>
                </a:solidFill>
                <a:latin typeface="Arial MT"/>
                <a:cs typeface="Arial MT"/>
              </a:rPr>
              <a:t>Как да стигнем д</a:t>
            </a:r>
            <a:r>
              <a:rPr lang="bg-BG" spc="-5" dirty="0">
                <a:solidFill>
                  <a:srgbClr val="FFFFFF"/>
                </a:solidFill>
              </a:rPr>
              <a:t>о тях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pc="-5" dirty="0">
                <a:solidFill>
                  <a:srgbClr val="FFFFFF"/>
                </a:solidFill>
              </a:rPr>
              <a:t>“</a:t>
            </a:r>
            <a:r>
              <a:rPr lang="bg-BG" spc="-5" dirty="0">
                <a:solidFill>
                  <a:srgbClr val="FFFFFF"/>
                </a:solidFill>
              </a:rPr>
              <a:t>Нивата</a:t>
            </a:r>
            <a:r>
              <a:rPr lang="en-US" spc="-5" dirty="0">
                <a:solidFill>
                  <a:srgbClr val="FFFFFF"/>
                </a:solidFill>
              </a:rPr>
              <a:t>”</a:t>
            </a:r>
            <a:r>
              <a:rPr lang="bg-BG" spc="-5" dirty="0">
                <a:solidFill>
                  <a:srgbClr val="FFFFFF"/>
                </a:solidFill>
              </a:rPr>
              <a:t> в интернет пространството</a:t>
            </a:r>
          </a:p>
          <a:p>
            <a:pPr marL="342900" indent="-342900" algn="l">
              <a:buFont typeface="+mj-lt"/>
              <a:buAutoNum type="arabicPeriod"/>
            </a:pPr>
            <a:r>
              <a:rPr lang="bg-BG" spc="-5" dirty="0">
                <a:solidFill>
                  <a:srgbClr val="FFFFFF"/>
                </a:solidFill>
              </a:rPr>
              <a:t>Какво предлага </a:t>
            </a:r>
            <a:r>
              <a:rPr lang="en-US" spc="-5" dirty="0">
                <a:solidFill>
                  <a:srgbClr val="FFFFFF"/>
                </a:solidFill>
              </a:rPr>
              <a:t>“</a:t>
            </a:r>
            <a:r>
              <a:rPr lang="bg-BG" spc="-5" dirty="0">
                <a:solidFill>
                  <a:srgbClr val="FFFFFF"/>
                </a:solidFill>
              </a:rPr>
              <a:t>тъмната</a:t>
            </a:r>
            <a:r>
              <a:rPr lang="en-US" spc="-5" dirty="0">
                <a:solidFill>
                  <a:srgbClr val="FFFFFF"/>
                </a:solidFill>
              </a:rPr>
              <a:t>”</a:t>
            </a:r>
            <a:r>
              <a:rPr lang="bg-BG" spc="-5" dirty="0">
                <a:solidFill>
                  <a:srgbClr val="FFFFFF"/>
                </a:solidFill>
              </a:rPr>
              <a:t> мрежа</a:t>
            </a:r>
          </a:p>
          <a:p>
            <a:pPr marL="342900" indent="-342900" algn="l">
              <a:buFont typeface="+mj-lt"/>
              <a:buAutoNum type="arabicPeriod"/>
            </a:pPr>
            <a:r>
              <a:rPr lang="bg-BG" spc="-5" dirty="0">
                <a:solidFill>
                  <a:srgbClr val="FFFFFF"/>
                </a:solidFill>
              </a:rPr>
              <a:t>Откъде и какво можем да си закупим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pc="-5" dirty="0">
                <a:solidFill>
                  <a:srgbClr val="FFFFFF"/>
                </a:solidFill>
              </a:rPr>
              <a:t>CICADA 3301</a:t>
            </a:r>
          </a:p>
          <a:p>
            <a:pPr marL="342900" indent="-342900" algn="l">
              <a:buFont typeface="+mj-lt"/>
              <a:buAutoNum type="arabicPeriod"/>
            </a:pPr>
            <a:r>
              <a:rPr lang="bg-BG" spc="-5" dirty="0">
                <a:solidFill>
                  <a:srgbClr val="FFFFFF"/>
                </a:solidFill>
              </a:rPr>
              <a:t>Безопасно ли е в </a:t>
            </a:r>
            <a:r>
              <a:rPr lang="en-US" spc="-5" dirty="0">
                <a:solidFill>
                  <a:srgbClr val="FFFFFF"/>
                </a:solidFill>
              </a:rPr>
              <a:t>Deep/Dark Web</a:t>
            </a:r>
            <a:r>
              <a:rPr lang="bg-BG" spc="-5" dirty="0">
                <a:solidFill>
                  <a:srgbClr val="FFFFFF"/>
                </a:solidFill>
              </a:rPr>
              <a:t>?</a:t>
            </a:r>
          </a:p>
          <a:p>
            <a:pPr marL="342900" indent="-342900" algn="l">
              <a:buFont typeface="+mj-lt"/>
              <a:buAutoNum type="arabicPeriod"/>
            </a:pPr>
            <a:endParaRPr lang="bg-BG" spc="-5" dirty="0">
              <a:solidFill>
                <a:srgbClr val="FFFFFF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bg-BG" spc="-5" dirty="0">
              <a:solidFill>
                <a:srgbClr val="FFFFFF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ru-RU" sz="1800" dirty="0">
              <a:latin typeface="Arial MT"/>
              <a:cs typeface="Arial MT"/>
            </a:endParaRPr>
          </a:p>
          <a:p>
            <a:pPr algn="l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1398873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359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/>
              <a:t>Безопасно ли е </a:t>
            </a:r>
            <a:r>
              <a:rPr sz="2400" spc="-5" dirty="0"/>
              <a:t>DEEP</a:t>
            </a:r>
            <a:r>
              <a:rPr sz="2400" dirty="0"/>
              <a:t>/</a:t>
            </a:r>
            <a:r>
              <a:rPr sz="2400" spc="-5" dirty="0"/>
              <a:t>DARK</a:t>
            </a:r>
            <a:r>
              <a:rPr sz="2400" spc="-15" dirty="0"/>
              <a:t> </a:t>
            </a:r>
            <a:r>
              <a:rPr lang="en-US" sz="2400" spc="-5" dirty="0"/>
              <a:t>WEB</a:t>
            </a:r>
            <a:r>
              <a:rPr lang="bg-BG" sz="2400" spc="-5" dirty="0"/>
              <a:t>?</a:t>
            </a: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825003" y="1985449"/>
            <a:ext cx="4011301" cy="66941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Без значение колко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са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актуализирани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браузърите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все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още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имат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уязвимости,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които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могат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бъдат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използвани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529" y="1545006"/>
            <a:ext cx="4629471" cy="199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  <a:tab pos="4525010" algn="l"/>
                <a:tab pos="4860925" algn="l"/>
              </a:tabLst>
            </a:pP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ДА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ts val="1650"/>
              </a:lnSpc>
            </a:pPr>
            <a:r>
              <a:rPr sz="1400" spc="-555" dirty="0">
                <a:latin typeface="Arial MT"/>
                <a:cs typeface="Arial MT"/>
              </a:rPr>
              <a:t>●</a:t>
            </a:r>
            <a:endParaRPr sz="1400" dirty="0">
              <a:latin typeface="Arial MT"/>
              <a:cs typeface="Arial MT"/>
            </a:endParaRPr>
          </a:p>
          <a:p>
            <a:pPr marL="348615" marR="499745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347980" algn="l"/>
                <a:tab pos="349250" algn="l"/>
                <a:tab pos="4525010" algn="l"/>
              </a:tabLst>
            </a:pP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Има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много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повече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предпазни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мерки при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използването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на уеб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браузърите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- например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маскиране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на IP адрес, </a:t>
            </a:r>
            <a:r>
              <a:rPr lang="ru-RU" sz="1400" dirty="0" err="1">
                <a:solidFill>
                  <a:srgbClr val="FFFFFF"/>
                </a:solidFill>
                <a:latin typeface="Arial MT"/>
                <a:cs typeface="Arial MT"/>
              </a:rPr>
              <a:t>криптиране</a:t>
            </a: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и др.</a:t>
            </a:r>
          </a:p>
          <a:p>
            <a:pPr marL="12065" marR="499745">
              <a:lnSpc>
                <a:spcPts val="1650"/>
              </a:lnSpc>
              <a:spcBef>
                <a:spcPts val="65"/>
              </a:spcBef>
              <a:tabLst>
                <a:tab pos="347980" algn="l"/>
                <a:tab pos="349250" algn="l"/>
                <a:tab pos="4525010" algn="l"/>
              </a:tabLst>
            </a:pPr>
            <a:r>
              <a:rPr lang="ru-RU"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55" dirty="0">
                <a:latin typeface="Arial MT"/>
                <a:cs typeface="Arial MT"/>
              </a:rPr>
              <a:t>●</a:t>
            </a:r>
            <a:endParaRPr sz="1400" dirty="0">
              <a:latin typeface="Arial MT"/>
              <a:cs typeface="Arial MT"/>
            </a:endParaRPr>
          </a:p>
          <a:p>
            <a:pPr marL="348615" marR="97536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Има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директории,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които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можете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използвате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, за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сърфирате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безопасно в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дълбоката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мрежа.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5003" y="2856546"/>
            <a:ext cx="41338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Никога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не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предоставяйте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лична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информация или информация за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кредитна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карта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5003" y="3638550"/>
            <a:ext cx="40614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Трябва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да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внимавате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400" spc="-5" dirty="0" err="1">
                <a:solidFill>
                  <a:srgbClr val="FFFFFF"/>
                </a:solidFill>
                <a:latin typeface="Arial MT"/>
                <a:cs typeface="Arial MT"/>
              </a:rPr>
              <a:t>когато</a:t>
            </a:r>
            <a:r>
              <a:rPr lang="ru-RU" sz="1400" spc="-5" dirty="0">
                <a:solidFill>
                  <a:srgbClr val="FFFFFF"/>
                </a:solidFill>
                <a:latin typeface="Arial MT"/>
                <a:cs typeface="Arial MT"/>
              </a:rPr>
              <a:t> правите покупки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E63BF164-0763-3ECB-77CC-A305F7F375BA}"/>
              </a:ext>
            </a:extLst>
          </p:cNvPr>
          <p:cNvSpPr txBox="1"/>
          <p:nvPr/>
        </p:nvSpPr>
        <p:spPr>
          <a:xfrm>
            <a:off x="4724400" y="1487082"/>
            <a:ext cx="78547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  <a:tab pos="4525010" algn="l"/>
                <a:tab pos="4860925" algn="l"/>
              </a:tabLst>
            </a:pP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НЕ</a:t>
            </a:r>
            <a:endParaRPr lang="bg-BG"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C21EEAA-4F8E-C5C9-85B1-FC43682C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086"/>
            <a:ext cx="7772400" cy="1477328"/>
          </a:xfrm>
        </p:spPr>
        <p:txBody>
          <a:bodyPr/>
          <a:lstStyle/>
          <a:p>
            <a:pPr algn="ctr"/>
            <a:r>
              <a:rPr lang="ru-RU" sz="2400" spc="-55" dirty="0">
                <a:solidFill>
                  <a:srgbClr val="98FFF4"/>
                </a:solidFill>
                <a:latin typeface="Verdana"/>
                <a:cs typeface="Verdana"/>
              </a:rPr>
              <a:t>Благодаря за </a:t>
            </a:r>
            <a:r>
              <a:rPr lang="bg-BG" sz="2400" spc="-55" dirty="0">
                <a:solidFill>
                  <a:srgbClr val="98FFF4"/>
                </a:solidFill>
                <a:latin typeface="Verdana"/>
                <a:cs typeface="Verdana"/>
              </a:rPr>
              <a:t>вниманието</a:t>
            </a:r>
            <a:r>
              <a:rPr lang="ru-RU" sz="2400" spc="-55" dirty="0">
                <a:solidFill>
                  <a:srgbClr val="98FFF4"/>
                </a:solidFill>
                <a:latin typeface="Verdana"/>
                <a:cs typeface="Verdana"/>
              </a:rPr>
              <a:t>!</a:t>
            </a:r>
            <a:br>
              <a:rPr lang="ru-RU" sz="2400" spc="-55" dirty="0">
                <a:solidFill>
                  <a:srgbClr val="98FFF4"/>
                </a:solidFill>
                <a:latin typeface="Verdana"/>
                <a:cs typeface="Verdana"/>
              </a:rPr>
            </a:br>
            <a:br>
              <a:rPr lang="ru-RU" sz="2400" spc="-55" dirty="0">
                <a:solidFill>
                  <a:srgbClr val="98FFF4"/>
                </a:solidFill>
                <a:latin typeface="Verdana"/>
                <a:cs typeface="Verdana"/>
              </a:rPr>
            </a:br>
            <a:r>
              <a:rPr lang="ru-RU" sz="2400" spc="-55" dirty="0" err="1">
                <a:solidFill>
                  <a:srgbClr val="98FFF4"/>
                </a:solidFill>
                <a:latin typeface="Verdana"/>
                <a:cs typeface="Verdana"/>
              </a:rPr>
              <a:t>Изготвил</a:t>
            </a:r>
            <a:r>
              <a:rPr lang="ru-RU" sz="2400" spc="-35" dirty="0">
                <a:solidFill>
                  <a:srgbClr val="98FFF4"/>
                </a:solidFill>
                <a:latin typeface="Verdana"/>
                <a:cs typeface="Verdana"/>
              </a:rPr>
              <a:t>: Тони Тодоров, Информатика, 3-ти курс</a:t>
            </a:r>
            <a:br>
              <a:rPr lang="ru-RU" sz="2400" dirty="0">
                <a:latin typeface="Verdana"/>
                <a:cs typeface="Verdana"/>
              </a:rPr>
            </a:br>
            <a:endParaRPr lang="bg-BG" sz="2400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F73356B-72BF-DBA5-ED69-EBE2A4C56DDA}"/>
              </a:ext>
            </a:extLst>
          </p:cNvPr>
          <p:cNvSpPr txBox="1"/>
          <p:nvPr/>
        </p:nvSpPr>
        <p:spPr>
          <a:xfrm>
            <a:off x="3176587" y="3867150"/>
            <a:ext cx="27908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spc="-5" dirty="0">
                <a:solidFill>
                  <a:srgbClr val="FFFFFF"/>
                </a:solidFill>
                <a:latin typeface="Arial MT"/>
                <a:cs typeface="Arial MT"/>
              </a:rPr>
              <a:t>Референции</a:t>
            </a:r>
            <a:r>
              <a:rPr lang="en-US" sz="12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pc="-5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https://bg.wikipedia.org/wiki/%D0%A2%D1%8A%D0%BC%D0%BD%D0%B0_%D0%BC%D1%80%D0%B5%D0%B6%D0%B0</a:t>
            </a:r>
            <a:endParaRPr lang="en-US" sz="1000" spc="-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pc="-5" dirty="0">
                <a:solidFill>
                  <a:srgbClr val="F9F9F9"/>
                </a:solidFill>
                <a:latin typeface="Arial MT"/>
                <a:cs typeface="Arial MT"/>
                <a:hlinkClick r:id="rId3"/>
              </a:rPr>
              <a:t>https://www.cigionline.org/sites/default/files/gcig_paper_no6.pdf</a:t>
            </a:r>
            <a:endParaRPr lang="bg-BG" sz="1000" spc="-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pc="-5" dirty="0">
                <a:solidFill>
                  <a:srgbClr val="FFFFFF"/>
                </a:solidFill>
                <a:latin typeface="Arial MT"/>
                <a:cs typeface="Arial MT"/>
                <a:hlinkClick r:id="rId4"/>
              </a:rPr>
              <a:t>https://en.wikipedia.org/wiki/Cicada_3301</a:t>
            </a:r>
            <a:endParaRPr lang="en-US" sz="1000" spc="-5" dirty="0">
              <a:solidFill>
                <a:srgbClr val="FFFFFF"/>
              </a:solidFill>
              <a:latin typeface="Arial MT"/>
              <a:cs typeface="Arial MT"/>
            </a:endParaRPr>
          </a:p>
          <a:p>
            <a:endParaRPr lang="en-US" sz="1400" spc="-5" dirty="0">
              <a:solidFill>
                <a:srgbClr val="FFFFFF"/>
              </a:solidFill>
              <a:latin typeface="Arial MT"/>
              <a:cs typeface="Arial MT"/>
            </a:endParaRPr>
          </a:p>
          <a:p>
            <a:endParaRPr lang="ru-RU" sz="1400" dirty="0">
              <a:latin typeface="Arial MT"/>
              <a:cs typeface="Arial MT"/>
            </a:endParaRPr>
          </a:p>
          <a:p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14019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177" y="482520"/>
            <a:ext cx="403097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pc="-10" dirty="0">
                <a:solidFill>
                  <a:srgbClr val="98FFF4"/>
                </a:solidFill>
              </a:rPr>
              <a:t>Какво представляват?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240053" y="0"/>
            <a:ext cx="5903947" cy="5143500"/>
            <a:chOff x="3240053" y="0"/>
            <a:chExt cx="590423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9175" y="0"/>
              <a:ext cx="4624824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38388" y="1642503"/>
              <a:ext cx="2464435" cy="588645"/>
            </a:xfrm>
            <a:custGeom>
              <a:avLst/>
              <a:gdLst/>
              <a:ahLst/>
              <a:cxnLst/>
              <a:rect l="l" t="t" r="r" b="b"/>
              <a:pathLst>
                <a:path w="2464435" h="588644">
                  <a:moveTo>
                    <a:pt x="0" y="588393"/>
                  </a:moveTo>
                  <a:lnTo>
                    <a:pt x="2464123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002" y="2181149"/>
              <a:ext cx="121329" cy="1213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7568" y="1570921"/>
              <a:ext cx="121329" cy="1213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46178" y="2165550"/>
              <a:ext cx="3701415" cy="1075055"/>
            </a:xfrm>
            <a:custGeom>
              <a:avLst/>
              <a:gdLst/>
              <a:ahLst/>
              <a:cxnLst/>
              <a:rect l="l" t="t" r="r" b="b"/>
              <a:pathLst>
                <a:path w="3701415" h="1075055">
                  <a:moveTo>
                    <a:pt x="0" y="1074798"/>
                  </a:moveTo>
                  <a:lnTo>
                    <a:pt x="3701293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0053" y="3192473"/>
              <a:ext cx="121967" cy="121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1629" y="2091458"/>
              <a:ext cx="121966" cy="12196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6828" y="2091458"/>
            <a:ext cx="323237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 (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т. нар. 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“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видима мрежа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”)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 е с размер около 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50 TB</a:t>
            </a:r>
            <a:r>
              <a:rPr lang="bg-BG"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177" y="3091718"/>
            <a:ext cx="273113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“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Дълбоката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”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 мрежа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е с размер около 7500</a:t>
            </a:r>
            <a:r>
              <a:rPr lang="en-US" sz="1400" spc="-5" dirty="0">
                <a:solidFill>
                  <a:srgbClr val="FFFFFF"/>
                </a:solidFill>
                <a:latin typeface="Arial MT"/>
                <a:cs typeface="Arial MT"/>
              </a:rPr>
              <a:t> TB</a:t>
            </a:r>
            <a:r>
              <a:rPr lang="bg-BG"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1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5306" y="361950"/>
            <a:ext cx="35686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bg-BG" sz="2400" spc="-5" dirty="0">
                <a:solidFill>
                  <a:srgbClr val="98FFF4"/>
                </a:solidFill>
              </a:rPr>
              <a:t>Как да стигнем до тях?</a:t>
            </a:r>
            <a:endParaRPr sz="2400" spc="-5" dirty="0">
              <a:solidFill>
                <a:srgbClr val="98FFF4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3177" y="1074474"/>
            <a:ext cx="3128700" cy="2030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Имаме нужда от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браузър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който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маскира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нашата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идентичност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endParaRPr sz="2400" dirty="0">
              <a:latin typeface="Arial MT"/>
              <a:cs typeface="Arial MT"/>
            </a:endParaRPr>
          </a:p>
          <a:p>
            <a:pPr marL="301625" marR="90170" indent="-285750">
              <a:lnSpc>
                <a:spcPct val="100699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Имаме нужда от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достъп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до иначе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недостъпни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части на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мрежата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25" y="1074475"/>
            <a:ext cx="2773575" cy="1421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6125" y="3337851"/>
            <a:ext cx="5549076" cy="1652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5671721-D7C5-59DE-4409-81EBB379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8150"/>
            <a:ext cx="4587216" cy="430887"/>
          </a:xfrm>
        </p:spPr>
        <p:txBody>
          <a:bodyPr/>
          <a:lstStyle/>
          <a:p>
            <a:r>
              <a:rPr lang="bg-BG" dirty="0"/>
              <a:t>Ниво 1</a:t>
            </a:r>
            <a:r>
              <a:rPr lang="en-US" dirty="0"/>
              <a:t> - The Surface Web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3A79F0A-070A-409D-D3BB-E761324C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090" y="1809750"/>
            <a:ext cx="8209819" cy="1262333"/>
          </a:xfrm>
        </p:spPr>
        <p:txBody>
          <a:bodyPr/>
          <a:lstStyle/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 err="1">
                <a:effectLst/>
                <a:latin typeface="arial" panose="020B0604020202020204" pitchFamily="34" charset="0"/>
              </a:rPr>
              <a:t>Мрежата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, с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която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по-голямата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част от интернет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потребителите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свикнали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.</a:t>
            </a:r>
            <a:endParaRPr lang="ru-RU" sz="2400" dirty="0">
              <a:latin typeface="Arial MT"/>
              <a:cs typeface="Arial MT"/>
            </a:endParaRPr>
          </a:p>
          <a:p>
            <a:pPr marL="301625" marR="90170" indent="-285750">
              <a:lnSpc>
                <a:spcPct val="100699"/>
              </a:lnSpc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Достъпно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във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всяка нация,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която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не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блокира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достъпа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до интернет,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дори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места </a:t>
            </a:r>
            <a:r>
              <a:rPr lang="ru-RU" sz="1600" dirty="0" err="1">
                <a:solidFill>
                  <a:srgbClr val="FFFFFF"/>
                </a:solidFill>
                <a:latin typeface="Arial MT"/>
                <a:cs typeface="Arial MT"/>
              </a:rPr>
              <a:t>като</a:t>
            </a:r>
            <a:r>
              <a:rPr lang="ru-RU" sz="1600" dirty="0">
                <a:solidFill>
                  <a:srgbClr val="FFFFFF"/>
                </a:solidFill>
                <a:latin typeface="Arial MT"/>
                <a:cs typeface="Arial MT"/>
              </a:rPr>
              <a:t> Китай и Египет.</a:t>
            </a:r>
            <a:endParaRPr lang="en-US" sz="16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01625" marR="90170" indent="-285750">
              <a:lnSpc>
                <a:spcPct val="100699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Сайтове</a:t>
            </a:r>
            <a:r>
              <a:rPr lang="ru-RU" sz="1600" dirty="0"/>
              <a:t> за </a:t>
            </a:r>
            <a:r>
              <a:rPr lang="ru-RU" sz="1600" dirty="0" err="1"/>
              <a:t>социални</a:t>
            </a:r>
            <a:r>
              <a:rPr lang="ru-RU" sz="1600" dirty="0"/>
              <a:t> </a:t>
            </a:r>
            <a:r>
              <a:rPr lang="ru-RU" sz="1600" dirty="0" err="1"/>
              <a:t>медии</a:t>
            </a:r>
            <a:r>
              <a:rPr lang="ru-RU" sz="1600" dirty="0"/>
              <a:t> </a:t>
            </a:r>
            <a:r>
              <a:rPr lang="ru-RU" sz="1600" dirty="0" err="1"/>
              <a:t>като</a:t>
            </a:r>
            <a:r>
              <a:rPr lang="ru-RU" sz="1600" dirty="0"/>
              <a:t> Facebook, </a:t>
            </a:r>
            <a:r>
              <a:rPr lang="ru-RU" sz="1600" dirty="0" err="1"/>
              <a:t>информационни</a:t>
            </a:r>
            <a:r>
              <a:rPr lang="ru-RU" sz="1600" dirty="0"/>
              <a:t> </a:t>
            </a:r>
            <a:r>
              <a:rPr lang="ru-RU" sz="1600" dirty="0" err="1"/>
              <a:t>уебсайтове</a:t>
            </a:r>
            <a:r>
              <a:rPr lang="ru-RU" sz="1600" dirty="0"/>
              <a:t> </a:t>
            </a:r>
            <a:r>
              <a:rPr lang="ru-RU" sz="1600" dirty="0" err="1"/>
              <a:t>като</a:t>
            </a:r>
            <a:r>
              <a:rPr lang="ru-RU" sz="1600" dirty="0"/>
              <a:t> Wikipedia, общи </a:t>
            </a:r>
            <a:r>
              <a:rPr lang="ru-RU" sz="1600" dirty="0" err="1"/>
              <a:t>уебсайтове</a:t>
            </a:r>
            <a:r>
              <a:rPr lang="ru-RU" sz="1600" dirty="0"/>
              <a:t> и др.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42818292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6BE431-11FF-F7F3-CA73-4737037A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38150"/>
            <a:ext cx="4130016" cy="430887"/>
          </a:xfrm>
        </p:spPr>
        <p:txBody>
          <a:bodyPr/>
          <a:lstStyle/>
          <a:p>
            <a:r>
              <a:rPr lang="bg-BG" dirty="0"/>
              <a:t>Ниво 2 </a:t>
            </a:r>
            <a:r>
              <a:rPr lang="en-US" dirty="0"/>
              <a:t>-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 err="1"/>
              <a:t>Bergie</a:t>
            </a:r>
            <a:r>
              <a:rPr lang="en-US" dirty="0"/>
              <a:t> Web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F8E8BE2-501A-6B39-127E-1E4DF663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885950"/>
            <a:ext cx="8209819" cy="883447"/>
          </a:xfrm>
        </p:spPr>
        <p:txBody>
          <a:bodyPr/>
          <a:lstStyle/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arial" panose="020B0604020202020204" pitchFamily="34" charset="0"/>
              </a:rPr>
              <a:t>Слоят на Surface Web,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който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е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блокиран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в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някои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нации. </a:t>
            </a: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Arial MT"/>
                <a:cs typeface="Arial MT"/>
              </a:rPr>
              <a:t>Част от информация е </a:t>
            </a:r>
            <a:r>
              <a:rPr lang="ru-RU" sz="1600" dirty="0" err="1">
                <a:latin typeface="Arial MT"/>
                <a:cs typeface="Arial MT"/>
              </a:rPr>
              <a:t>достъпна</a:t>
            </a:r>
            <a:r>
              <a:rPr lang="ru-RU" sz="1600" dirty="0">
                <a:latin typeface="Arial MT"/>
                <a:cs typeface="Arial MT"/>
              </a:rPr>
              <a:t> само чрез </a:t>
            </a:r>
            <a:r>
              <a:rPr lang="ru-RU" sz="1600" dirty="0" err="1">
                <a:latin typeface="Arial MT"/>
                <a:cs typeface="Arial MT"/>
              </a:rPr>
              <a:t>незаконни</a:t>
            </a:r>
            <a:r>
              <a:rPr lang="ru-RU" sz="1600" dirty="0">
                <a:latin typeface="Arial MT"/>
                <a:cs typeface="Arial MT"/>
              </a:rPr>
              <a:t> средства.</a:t>
            </a: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Arial MT"/>
                <a:cs typeface="Arial MT"/>
              </a:rPr>
              <a:t>Пиратски </a:t>
            </a:r>
            <a:r>
              <a:rPr lang="ru-RU" sz="1600" dirty="0" err="1">
                <a:latin typeface="Arial MT"/>
                <a:cs typeface="Arial MT"/>
              </a:rPr>
              <a:t>медии</a:t>
            </a:r>
            <a:r>
              <a:rPr lang="en-US" sz="1600" dirty="0"/>
              <a:t>.</a:t>
            </a:r>
            <a:endParaRPr lang="ru-RU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924670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DD0666-974E-8133-0623-614C810A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438150"/>
            <a:ext cx="4282416" cy="430887"/>
          </a:xfrm>
        </p:spPr>
        <p:txBody>
          <a:bodyPr/>
          <a:lstStyle/>
          <a:p>
            <a:r>
              <a:rPr lang="bg-BG" dirty="0"/>
              <a:t>Ниво 3 </a:t>
            </a:r>
            <a:r>
              <a:rPr lang="en-US" dirty="0"/>
              <a:t>-</a:t>
            </a:r>
            <a:r>
              <a:rPr lang="bg-BG" dirty="0"/>
              <a:t> </a:t>
            </a:r>
            <a:r>
              <a:rPr lang="en-US" dirty="0"/>
              <a:t>The Deep Web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81B3FE0-798D-6AA3-27B8-6C7799CD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733550"/>
            <a:ext cx="8209819" cy="1430135"/>
          </a:xfrm>
        </p:spPr>
        <p:txBody>
          <a:bodyPr/>
          <a:lstStyle/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 err="1">
                <a:effectLst/>
                <a:latin typeface="arial" panose="020B0604020202020204" pitchFamily="34" charset="0"/>
              </a:rPr>
              <a:t>Изисква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прокси или две (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Tor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) за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достъп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 err="1">
                <a:effectLst/>
                <a:latin typeface="arial" panose="020B0604020202020204" pitchFamily="34" charset="0"/>
              </a:rPr>
              <a:t>Съдържа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повечето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от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архивираните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уеб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страници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от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мрежата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от 1990 г.,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които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не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са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подновили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своите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имена на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домейни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и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други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подобни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.</a:t>
            </a:r>
            <a:endParaRPr lang="ru-RU" sz="1600" dirty="0">
              <a:latin typeface="arial" panose="020B0604020202020204" pitchFamily="34" charset="0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 err="1">
                <a:effectLst/>
                <a:latin typeface="arial" panose="020B0604020202020204" pitchFamily="34" charset="0"/>
              </a:rPr>
              <a:t>Хакери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/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Script Kiddies.</a:t>
            </a: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arial" panose="020B0604020202020204" pitchFamily="34" charset="0"/>
              </a:rPr>
              <a:t>Незаконно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съдържание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(CP,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Gore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, </a:t>
            </a:r>
            <a:r>
              <a:rPr lang="ru-RU" sz="1600" b="0" i="0" dirty="0" err="1">
                <a:effectLst/>
                <a:latin typeface="arial" panose="020B0604020202020204" pitchFamily="34" charset="0"/>
              </a:rPr>
              <a:t>Suicides</a:t>
            </a:r>
            <a:r>
              <a:rPr lang="ru-RU" sz="1600" b="0" i="0" dirty="0">
                <a:effectLst/>
                <a:latin typeface="arial" panose="020B0604020202020204" pitchFamily="34" charset="0"/>
              </a:rPr>
              <a:t> и др.)</a:t>
            </a:r>
          </a:p>
        </p:txBody>
      </p:sp>
    </p:spTree>
    <p:extLst>
      <p:ext uri="{BB962C8B-B14F-4D97-AF65-F5344CB8AC3E}">
        <p14:creationId xmlns:p14="http://schemas.microsoft.com/office/powerpoint/2010/main" val="11874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C52C47-D731-24CD-F9BE-2280FB65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691" y="514350"/>
            <a:ext cx="4358616" cy="430887"/>
          </a:xfrm>
        </p:spPr>
        <p:txBody>
          <a:bodyPr/>
          <a:lstStyle/>
          <a:p>
            <a:r>
              <a:rPr lang="bg-BG" dirty="0"/>
              <a:t>Ниво 4 </a:t>
            </a:r>
            <a:r>
              <a:rPr lang="en-US" dirty="0"/>
              <a:t>- The Charter Web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6F207D4-F064-17F9-00F2-D4F42EBF0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40808"/>
            <a:ext cx="8209819" cy="12618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Подобно на </a:t>
            </a:r>
            <a:r>
              <a:rPr lang="ru-RU" sz="1600" dirty="0" err="1"/>
              <a:t>обикновената</a:t>
            </a:r>
            <a:r>
              <a:rPr lang="ru-RU" sz="1600" dirty="0"/>
              <a:t> Deep Web, но </a:t>
            </a:r>
            <a:r>
              <a:rPr lang="ru-RU" sz="1600" dirty="0" err="1"/>
              <a:t>по-трудна</a:t>
            </a:r>
            <a:r>
              <a:rPr lang="ru-RU" sz="1600" dirty="0"/>
              <a:t> за </a:t>
            </a:r>
            <a:r>
              <a:rPr lang="ru-RU" sz="1600" dirty="0" err="1"/>
              <a:t>достъп</a:t>
            </a:r>
            <a:r>
              <a:rPr lang="ru-RU" sz="1600" dirty="0"/>
              <a:t> и </a:t>
            </a:r>
            <a:r>
              <a:rPr lang="ru-RU" sz="1600" dirty="0" err="1"/>
              <a:t>повече</a:t>
            </a:r>
            <a:r>
              <a:rPr lang="ru-RU" sz="1600" dirty="0"/>
              <a:t> незаконно </a:t>
            </a:r>
            <a:r>
              <a:rPr lang="ru-RU" sz="1600" dirty="0" err="1"/>
              <a:t>съдържание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По-голямата</a:t>
            </a:r>
            <a:r>
              <a:rPr lang="ru-RU" sz="1600" dirty="0"/>
              <a:t> част от интернет </a:t>
            </a:r>
            <a:r>
              <a:rPr lang="ru-RU" sz="1600" dirty="0" err="1"/>
              <a:t>черния</a:t>
            </a:r>
            <a:r>
              <a:rPr lang="ru-RU" sz="1600" dirty="0"/>
              <a:t> </a:t>
            </a:r>
            <a:r>
              <a:rPr lang="ru-RU" sz="1600" dirty="0" err="1"/>
              <a:t>пазар</a:t>
            </a:r>
            <a:r>
              <a:rPr lang="ru-RU" sz="1600" dirty="0"/>
              <a:t> се </a:t>
            </a:r>
            <a:r>
              <a:rPr lang="ru-RU" sz="1600" dirty="0" err="1"/>
              <a:t>намира</a:t>
            </a:r>
            <a:r>
              <a:rPr lang="ru-RU" sz="1600" dirty="0"/>
              <a:t> тук.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Трафик на хора/</a:t>
            </a:r>
            <a:r>
              <a:rPr lang="ru-RU" sz="1600" dirty="0" err="1"/>
              <a:t>оръжия</a:t>
            </a:r>
            <a:r>
              <a:rPr lang="ru-RU" sz="1600" dirty="0"/>
              <a:t>/</a:t>
            </a:r>
            <a:r>
              <a:rPr lang="ru-RU" sz="1600" dirty="0" err="1"/>
              <a:t>наркотици</a:t>
            </a:r>
            <a:r>
              <a:rPr lang="ru-RU" sz="1600" dirty="0"/>
              <a:t>/редки </a:t>
            </a:r>
            <a:r>
              <a:rPr lang="ru-RU" sz="1600" dirty="0" err="1"/>
              <a:t>животни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4189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311FDB-C3E7-E947-766B-BD5484B8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514350"/>
            <a:ext cx="3977616" cy="430887"/>
          </a:xfrm>
        </p:spPr>
        <p:txBody>
          <a:bodyPr/>
          <a:lstStyle/>
          <a:p>
            <a:r>
              <a:rPr lang="bg-BG" dirty="0"/>
              <a:t>Ниво 5 </a:t>
            </a:r>
            <a:r>
              <a:rPr lang="en-US" dirty="0"/>
              <a:t>-</a:t>
            </a:r>
            <a:r>
              <a:rPr lang="bg-BG" dirty="0"/>
              <a:t> </a:t>
            </a:r>
            <a:r>
              <a:rPr lang="en-US" dirty="0"/>
              <a:t>Marianas Web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4CF0ABA-E060-4191-CB61-421AC7E0F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090" y="1809750"/>
            <a:ext cx="8209819" cy="14773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Най-</a:t>
            </a:r>
            <a:r>
              <a:rPr lang="ru-RU" sz="1600" dirty="0" err="1"/>
              <a:t>ниското</a:t>
            </a:r>
            <a:r>
              <a:rPr lang="ru-RU" sz="1600" dirty="0"/>
              <a:t> известно </a:t>
            </a:r>
            <a:r>
              <a:rPr lang="ru-RU" sz="1600" dirty="0" err="1"/>
              <a:t>ниво</a:t>
            </a:r>
            <a:r>
              <a:rPr lang="ru-RU" sz="1600" dirty="0"/>
              <a:t> на Deep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Кръстен</a:t>
            </a:r>
            <a:r>
              <a:rPr lang="ru-RU" sz="1600" dirty="0"/>
              <a:t> на </a:t>
            </a:r>
            <a:r>
              <a:rPr lang="ru-RU" sz="1600" dirty="0" err="1"/>
              <a:t>испанския</a:t>
            </a:r>
            <a:r>
              <a:rPr lang="ru-RU" sz="1600" dirty="0"/>
              <a:t> техник, </a:t>
            </a:r>
            <a:r>
              <a:rPr lang="ru-RU" sz="1600" dirty="0" err="1"/>
              <a:t>който</a:t>
            </a:r>
            <a:r>
              <a:rPr lang="ru-RU" sz="1600" dirty="0"/>
              <a:t> го е </a:t>
            </a:r>
            <a:r>
              <a:rPr lang="ru-RU" sz="1600" dirty="0" err="1"/>
              <a:t>създал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Изключително</a:t>
            </a:r>
            <a:r>
              <a:rPr lang="ru-RU" sz="1600" dirty="0"/>
              <a:t> труден за </a:t>
            </a:r>
            <a:r>
              <a:rPr lang="ru-RU" sz="1600" dirty="0" err="1"/>
              <a:t>достъп</a:t>
            </a:r>
            <a:r>
              <a:rPr lang="ru-RU" sz="1600" dirty="0"/>
              <a:t>, </a:t>
            </a:r>
            <a:r>
              <a:rPr lang="ru-RU" sz="1600" dirty="0" err="1"/>
              <a:t>потребителите</a:t>
            </a:r>
            <a:r>
              <a:rPr lang="ru-RU" sz="1600" dirty="0"/>
              <a:t> </a:t>
            </a:r>
            <a:r>
              <a:rPr lang="ru-RU" sz="1600" dirty="0" err="1"/>
              <a:t>казват</a:t>
            </a:r>
            <a:r>
              <a:rPr lang="ru-RU" sz="1600" dirty="0"/>
              <a:t>, че </a:t>
            </a:r>
            <a:r>
              <a:rPr lang="ru-RU" sz="1600" dirty="0" err="1"/>
              <a:t>това</a:t>
            </a:r>
            <a:r>
              <a:rPr lang="ru-RU" sz="1600" dirty="0"/>
              <a:t> е най-</a:t>
            </a:r>
            <a:r>
              <a:rPr lang="ru-RU" sz="1600" dirty="0" err="1"/>
              <a:t>безопасната</a:t>
            </a:r>
            <a:r>
              <a:rPr lang="ru-RU" sz="1600" dirty="0"/>
              <a:t> част от интернет.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Смята се, че Джулиан </a:t>
            </a:r>
            <a:r>
              <a:rPr lang="ru-RU" sz="1600" dirty="0" err="1"/>
              <a:t>Асандж</a:t>
            </a:r>
            <a:r>
              <a:rPr lang="ru-RU" sz="1600" dirty="0"/>
              <a:t> и </a:t>
            </a:r>
            <a:r>
              <a:rPr lang="ru-RU" sz="1600" dirty="0" err="1"/>
              <a:t>други</a:t>
            </a:r>
            <a:r>
              <a:rPr lang="ru-RU" sz="1600" dirty="0"/>
              <a:t> </a:t>
            </a:r>
            <a:r>
              <a:rPr lang="ru-RU" sz="1600" dirty="0" err="1"/>
              <a:t>членове</a:t>
            </a:r>
            <a:r>
              <a:rPr lang="ru-RU" sz="1600" dirty="0"/>
              <a:t> на </a:t>
            </a:r>
            <a:r>
              <a:rPr lang="ru-RU" sz="1600" dirty="0" err="1"/>
              <a:t>Wikileaks</a:t>
            </a:r>
            <a:r>
              <a:rPr lang="ru-RU" sz="1600" dirty="0"/>
              <a:t> от най-</a:t>
            </a:r>
            <a:r>
              <a:rPr lang="ru-RU" sz="1600" dirty="0" err="1"/>
              <a:t>високо</a:t>
            </a:r>
            <a:r>
              <a:rPr lang="ru-RU" sz="1600" dirty="0"/>
              <a:t> </a:t>
            </a:r>
            <a:r>
              <a:rPr lang="ru-RU" sz="1600" dirty="0" err="1"/>
              <a:t>ниво</a:t>
            </a:r>
            <a:r>
              <a:rPr lang="ru-RU" sz="1600" dirty="0"/>
              <a:t> </a:t>
            </a:r>
            <a:r>
              <a:rPr lang="ru-RU" sz="1600" dirty="0" err="1"/>
              <a:t>имат</a:t>
            </a:r>
            <a:r>
              <a:rPr lang="ru-RU" sz="1600" dirty="0"/>
              <a:t> </a:t>
            </a:r>
            <a:r>
              <a:rPr lang="ru-RU" sz="1600" dirty="0" err="1"/>
              <a:t>достъп</a:t>
            </a:r>
            <a:r>
              <a:rPr lang="ru-RU" sz="1600" dirty="0"/>
              <a:t> до </a:t>
            </a:r>
            <a:r>
              <a:rPr lang="ru-RU" sz="1600" dirty="0" err="1"/>
              <a:t>това</a:t>
            </a:r>
            <a:r>
              <a:rPr lang="ru-RU" sz="1600" dirty="0"/>
              <a:t> </a:t>
            </a:r>
            <a:r>
              <a:rPr lang="ru-RU" sz="1600" dirty="0" err="1"/>
              <a:t>ниво</a:t>
            </a:r>
            <a:r>
              <a:rPr lang="ru-RU" sz="1600" dirty="0"/>
              <a:t>.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86708424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9F9F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897</Words>
  <Application>Microsoft Office PowerPoint</Application>
  <PresentationFormat>Презентация на цял екран (16:9)</PresentationFormat>
  <Paragraphs>105</Paragraphs>
  <Slides>21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8" baseType="lpstr">
      <vt:lpstr>arial</vt:lpstr>
      <vt:lpstr>arial</vt:lpstr>
      <vt:lpstr>Arial MT</vt:lpstr>
      <vt:lpstr>Calibri</vt:lpstr>
      <vt:lpstr>Times New Roman</vt:lpstr>
      <vt:lpstr>Verdana</vt:lpstr>
      <vt:lpstr>Office Theme</vt:lpstr>
      <vt:lpstr>Презентация на PowerPoint</vt:lpstr>
      <vt:lpstr>Съдържание</vt:lpstr>
      <vt:lpstr>Какво представляват?</vt:lpstr>
      <vt:lpstr>Как да стигнем до тях?</vt:lpstr>
      <vt:lpstr>Ниво 1 - The Surface Web</vt:lpstr>
      <vt:lpstr>Ниво 2 - The Bergie Web</vt:lpstr>
      <vt:lpstr>Ниво 3 - The Deep Web</vt:lpstr>
      <vt:lpstr>Ниво 4 - The Charter Web</vt:lpstr>
      <vt:lpstr>Ниво 5 - Marianas Web</vt:lpstr>
      <vt:lpstr>Слухове за нива 6,7 и 8</vt:lpstr>
      <vt:lpstr>Презентация на PowerPoint</vt:lpstr>
      <vt:lpstr>Закупуване на незаконни артикули/субстанции</vt:lpstr>
      <vt:lpstr>Silk Road</vt:lpstr>
      <vt:lpstr>Измами</vt:lpstr>
      <vt:lpstr>Трафик на хора и търговия с органи</vt:lpstr>
      <vt:lpstr>Убийства</vt:lpstr>
      <vt:lpstr>“Подземни” журналисти</vt:lpstr>
      <vt:lpstr>Deep web се използва от правителството</vt:lpstr>
      <vt:lpstr>CICADA 3301</vt:lpstr>
      <vt:lpstr>Безопасно ли е DEEP/DARK WEB?</vt:lpstr>
      <vt:lpstr>Благодаря за вниманието!  Изготвил: Тони Тодоров, Информатика, 3-ти курс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Тони</dc:creator>
  <cp:lastModifiedBy>Тони Тодоров</cp:lastModifiedBy>
  <cp:revision>26</cp:revision>
  <dcterms:created xsi:type="dcterms:W3CDTF">2022-10-28T12:15:39Z</dcterms:created>
  <dcterms:modified xsi:type="dcterms:W3CDTF">2022-11-04T13:01:17Z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